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8" r:id="rId12"/>
    <p:sldId id="258" r:id="rId13"/>
    <p:sldId id="267" r:id="rId14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224" y="-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0EFF1AEC-369A-4A3C-8871-DD95893EBFB1}" type="datetimeFigureOut">
              <a:rPr lang="de-CH" smtClean="0"/>
              <a:t>07.10.11</a:t>
            </a:fld>
            <a:endParaRPr lang="de-CH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A11A8EFE-CA1D-4F95-8254-D4806ABAD851}" type="slidenum">
              <a:rPr lang="de-CH" smtClean="0"/>
              <a:t>‹#›</a:t>
            </a:fld>
            <a:endParaRPr lang="de-CH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F1AEC-369A-4A3C-8871-DD95893EBFB1}" type="datetimeFigureOut">
              <a:rPr lang="de-CH" smtClean="0"/>
              <a:t>07.10.11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A8EFE-CA1D-4F95-8254-D4806ABAD851}" type="slidenum">
              <a:rPr lang="de-CH" smtClean="0"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F1AEC-369A-4A3C-8871-DD95893EBFB1}" type="datetimeFigureOut">
              <a:rPr lang="de-CH" smtClean="0"/>
              <a:t>07.10.11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A8EFE-CA1D-4F95-8254-D4806ABAD851}" type="slidenum">
              <a:rPr lang="de-CH" smtClean="0"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F1AEC-369A-4A3C-8871-DD95893EBFB1}" type="datetimeFigureOut">
              <a:rPr lang="de-CH" smtClean="0"/>
              <a:t>07.10.11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A8EFE-CA1D-4F95-8254-D4806ABAD851}" type="slidenum">
              <a:rPr lang="de-CH" smtClean="0"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F1AEC-369A-4A3C-8871-DD95893EBFB1}" type="datetimeFigureOut">
              <a:rPr lang="de-CH" smtClean="0"/>
              <a:t>07.10.11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A8EFE-CA1D-4F95-8254-D4806ABAD851}" type="slidenum">
              <a:rPr lang="de-CH" smtClean="0"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F1AEC-369A-4A3C-8871-DD95893EBFB1}" type="datetimeFigureOut">
              <a:rPr lang="de-CH" smtClean="0"/>
              <a:t>07.10.11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A8EFE-CA1D-4F95-8254-D4806ABAD851}" type="slidenum">
              <a:rPr lang="de-CH" smtClean="0"/>
              <a:t>‹#›</a:t>
            </a:fld>
            <a:endParaRPr lang="de-CH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F1AEC-369A-4A3C-8871-DD95893EBFB1}" type="datetimeFigureOut">
              <a:rPr lang="de-CH" smtClean="0"/>
              <a:t>07.10.11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A8EFE-CA1D-4F95-8254-D4806ABAD851}" type="slidenum">
              <a:rPr lang="de-CH" smtClean="0"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F1AEC-369A-4A3C-8871-DD95893EBFB1}" type="datetimeFigureOut">
              <a:rPr lang="de-CH" smtClean="0"/>
              <a:t>07.10.11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A8EFE-CA1D-4F95-8254-D4806ABAD851}" type="slidenum">
              <a:rPr lang="de-CH" smtClean="0"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F1AEC-369A-4A3C-8871-DD95893EBFB1}" type="datetimeFigureOut">
              <a:rPr lang="de-CH" smtClean="0"/>
              <a:t>07.10.11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A8EFE-CA1D-4F95-8254-D4806ABAD851}" type="slidenum">
              <a:rPr lang="de-CH" smtClean="0"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F1AEC-369A-4A3C-8871-DD95893EBFB1}" type="datetimeFigureOut">
              <a:rPr lang="de-CH" smtClean="0"/>
              <a:t>07.10.11</a:t>
            </a:fld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A8EFE-CA1D-4F95-8254-D4806ABAD851}" type="slidenum">
              <a:rPr lang="de-CH" smtClean="0"/>
              <a:t>‹#›</a:t>
            </a:fld>
            <a:endParaRPr lang="de-CH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F1AEC-369A-4A3C-8871-DD95893EBFB1}" type="datetimeFigureOut">
              <a:rPr lang="de-CH" smtClean="0"/>
              <a:t>07.10.11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A8EFE-CA1D-4F95-8254-D4806ABAD851}" type="slidenum">
              <a:rPr lang="de-CH" smtClean="0"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0EFF1AEC-369A-4A3C-8871-DD95893EBFB1}" type="datetimeFigureOut">
              <a:rPr lang="de-CH" smtClean="0"/>
              <a:t>07.10.11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A11A8EFE-CA1D-4F95-8254-D4806ABAD851}" type="slidenum">
              <a:rPr lang="de-CH" smtClean="0"/>
              <a:t>‹#›</a:t>
            </a:fld>
            <a:endParaRPr lang="de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ecoprog.com/en/studie_biomass_power_plants.php?gclid=CN6FgO3e06sCFUu_zAodeEOdNQ" TargetMode="External"/><Relationship Id="rId3" Type="http://schemas.openxmlformats.org/officeDocument/2006/relationships/hyperlink" Target="http://www.darvill.clara.net/altenerg/biomass.htm%23dis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de-CH" dirty="0" smtClean="0">
                <a:solidFill>
                  <a:schemeClr val="tx1"/>
                </a:solidFill>
              </a:rPr>
              <a:t>Group 4 Project – </a:t>
            </a:r>
            <a:r>
              <a:rPr lang="de-CH" b="1" dirty="0" err="1" smtClean="0">
                <a:solidFill>
                  <a:schemeClr val="tx1"/>
                </a:solidFill>
              </a:rPr>
              <a:t>Biomass</a:t>
            </a:r>
            <a:endParaRPr lang="de-CH" b="1" dirty="0">
              <a:solidFill>
                <a:schemeClr val="tx1"/>
              </a:solidFill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 dirty="0" err="1" smtClean="0"/>
              <a:t>By</a:t>
            </a:r>
            <a:r>
              <a:rPr lang="de-CH" dirty="0"/>
              <a:t> Pavlina </a:t>
            </a:r>
            <a:r>
              <a:rPr lang="de-CH" dirty="0" err="1"/>
              <a:t>Smidrkalova</a:t>
            </a:r>
            <a:r>
              <a:rPr lang="de-CH" dirty="0"/>
              <a:t>, </a:t>
            </a:r>
            <a:r>
              <a:rPr lang="de-CH" dirty="0" err="1"/>
              <a:t>Yangzom</a:t>
            </a:r>
            <a:r>
              <a:rPr lang="de-CH" dirty="0"/>
              <a:t> </a:t>
            </a:r>
            <a:r>
              <a:rPr lang="de-CH" dirty="0" smtClean="0"/>
              <a:t>Siegfried, </a:t>
            </a:r>
            <a:r>
              <a:rPr lang="de-CH" dirty="0" err="1" smtClean="0"/>
              <a:t>Edona</a:t>
            </a:r>
            <a:r>
              <a:rPr lang="de-CH" dirty="0" smtClean="0"/>
              <a:t> Imeri &amp; Anna Henkel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8641221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Outcome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We failed </a:t>
            </a:r>
            <a:r>
              <a:rPr lang="en-US" dirty="0" smtClean="0">
                <a:sym typeface="Wingdings"/>
              </a:rPr>
              <a:t> (Wet wood ?)</a:t>
            </a:r>
          </a:p>
          <a:p>
            <a:r>
              <a:rPr lang="en-US" dirty="0" smtClean="0">
                <a:sym typeface="Wingdings"/>
              </a:rPr>
              <a:t>The temperature change in water should show how much energy the burning wood can produce</a:t>
            </a:r>
          </a:p>
          <a:p>
            <a:r>
              <a:rPr lang="en-US" dirty="0" smtClean="0">
                <a:sym typeface="Wingdings"/>
              </a:rPr>
              <a:t>Unit for wood biomass &gt; cubic meter solid volume (m</a:t>
            </a:r>
            <a:r>
              <a:rPr lang="en-US" baseline="30000" dirty="0" smtClean="0">
                <a:sym typeface="Wingdings"/>
              </a:rPr>
              <a:t>3s</a:t>
            </a:r>
            <a:r>
              <a:rPr lang="en-US" dirty="0" smtClean="0">
                <a:sym typeface="Wingdings"/>
              </a:rPr>
              <a:t>)</a:t>
            </a:r>
          </a:p>
          <a:p>
            <a:r>
              <a:rPr lang="en-US" dirty="0"/>
              <a:t>The energy content of wood </a:t>
            </a:r>
            <a:r>
              <a:rPr lang="en-US" dirty="0" err="1" smtClean="0"/>
              <a:t>fibres</a:t>
            </a:r>
            <a:r>
              <a:rPr lang="en-US" dirty="0" smtClean="0"/>
              <a:t> </a:t>
            </a:r>
            <a:r>
              <a:rPr lang="en-US" dirty="0"/>
              <a:t>is expressed in GJ</a:t>
            </a:r>
            <a:r>
              <a:rPr lang="en-US" baseline="30000" dirty="0"/>
              <a:t>(2</a:t>
            </a:r>
            <a:r>
              <a:rPr lang="en-US" baseline="30000" dirty="0" smtClean="0"/>
              <a:t>)</a:t>
            </a:r>
          </a:p>
          <a:p>
            <a:r>
              <a:rPr lang="en-US" dirty="0" smtClean="0"/>
              <a:t>Gross calorific value (almost the same in all woods) = 19.2 GJ/ton</a:t>
            </a:r>
          </a:p>
          <a:p>
            <a:r>
              <a:rPr lang="en-US" dirty="0" smtClean="0"/>
              <a:t>Net energy content of wood fuel </a:t>
            </a:r>
            <a:r>
              <a:rPr lang="en-US" dirty="0" smtClean="0">
                <a:sym typeface="Wingdings"/>
              </a:rPr>
              <a:t> NCV= 19.2-(0.2164*MC)=</a:t>
            </a:r>
            <a:r>
              <a:rPr lang="en-US" dirty="0" err="1" smtClean="0">
                <a:sym typeface="Wingdings"/>
              </a:rPr>
              <a:t>xGJ</a:t>
            </a:r>
            <a:r>
              <a:rPr lang="en-US" dirty="0" smtClean="0">
                <a:sym typeface="Wingdings"/>
              </a:rPr>
              <a:t>/ton</a:t>
            </a:r>
            <a:endParaRPr lang="en-US" dirty="0" smtClean="0"/>
          </a:p>
          <a:p>
            <a:endParaRPr lang="en-US" baseline="30000" dirty="0"/>
          </a:p>
        </p:txBody>
      </p:sp>
    </p:spTree>
    <p:extLst>
      <p:ext uri="{BB962C8B-B14F-4D97-AF65-F5344CB8AC3E}">
        <p14:creationId xmlns:p14="http://schemas.microsoft.com/office/powerpoint/2010/main" val="28275534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Thanks for your attention</a:t>
            </a:r>
            <a:endParaRPr lang="en-US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Any questions/ suggestions?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99222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List of references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>
                <a:hlinkClick r:id="rId2"/>
              </a:rPr>
              <a:t>http://</a:t>
            </a:r>
            <a:r>
              <a:rPr lang="de-CH" dirty="0" smtClean="0">
                <a:hlinkClick r:id="rId2"/>
              </a:rPr>
              <a:t>www.ecoprog.com/en/studie_biomass_power_plants.php?gclid=CN6FgO3e06sCFUu_zAodeEOdNQ</a:t>
            </a:r>
            <a:endParaRPr lang="de-CH" dirty="0" smtClean="0"/>
          </a:p>
          <a:p>
            <a:r>
              <a:rPr lang="de-CH" dirty="0">
                <a:hlinkClick r:id="rId3"/>
              </a:rPr>
              <a:t>http://www.darvill.clara.net/altenerg/biomass.htm#</a:t>
            </a:r>
            <a:r>
              <a:rPr lang="de-CH" dirty="0" smtClean="0">
                <a:hlinkClick r:id="rId3"/>
              </a:rPr>
              <a:t>dis</a:t>
            </a:r>
            <a:endParaRPr lang="de-CH" dirty="0" smtClean="0"/>
          </a:p>
          <a:p>
            <a:r>
              <a:rPr lang="de-CH" i="1" dirty="0" err="1"/>
              <a:t>www.coford.ie</a:t>
            </a:r>
            <a:r>
              <a:rPr lang="de-CH" i="1" dirty="0"/>
              <a:t>/</a:t>
            </a:r>
            <a:r>
              <a:rPr lang="de-CH" i="1" dirty="0" err="1"/>
              <a:t>media</a:t>
            </a:r>
            <a:r>
              <a:rPr lang="de-CH" i="1" dirty="0"/>
              <a:t>/</a:t>
            </a:r>
            <a:r>
              <a:rPr lang="de-CH" i="1" dirty="0" err="1"/>
              <a:t>coford</a:t>
            </a:r>
            <a:r>
              <a:rPr lang="de-CH" i="1" dirty="0"/>
              <a:t>/</a:t>
            </a:r>
            <a:r>
              <a:rPr lang="de-CH" i="1" dirty="0" err="1"/>
              <a:t>content</a:t>
            </a:r>
            <a:r>
              <a:rPr lang="de-CH" i="1" dirty="0"/>
              <a:t>/.../ht21.pdf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458627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2257320"/>
          </a:xfrm>
        </p:spPr>
        <p:txBody>
          <a:bodyPr>
            <a:noAutofit/>
          </a:bodyPr>
          <a:lstStyle/>
          <a:p>
            <a:r>
              <a:rPr lang="en-US" sz="4400" b="1" dirty="0" smtClean="0"/>
              <a:t>Do you want to watch a YouTube video? </a:t>
            </a:r>
            <a:r>
              <a:rPr lang="en-US" sz="4400" b="1" dirty="0" smtClean="0">
                <a:sym typeface="Wingdings"/>
              </a:rPr>
              <a:t>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21280259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Biomass as energy source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Europe has over 1’000 biomass power plants</a:t>
            </a:r>
          </a:p>
          <a:p>
            <a:r>
              <a:rPr lang="en-US" dirty="0" smtClean="0"/>
              <a:t>We use waste products of organic material to produce “Biofuels” (</a:t>
            </a:r>
            <a:r>
              <a:rPr lang="en-US" dirty="0" err="1" smtClean="0"/>
              <a:t>e.g</a:t>
            </a:r>
            <a:r>
              <a:rPr lang="en-US" dirty="0"/>
              <a:t>: methanol, natural gas, and </a:t>
            </a:r>
            <a:r>
              <a:rPr lang="en-US" dirty="0" smtClean="0"/>
              <a:t>oil)</a:t>
            </a:r>
          </a:p>
          <a:p>
            <a:r>
              <a:rPr lang="en-US" dirty="0" smtClean="0"/>
              <a:t>We can use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/>
              <a:t>rubbish, animal </a:t>
            </a:r>
            <a:r>
              <a:rPr lang="en-US" dirty="0" smtClean="0"/>
              <a:t>manure (</a:t>
            </a:r>
            <a:r>
              <a:rPr lang="en-US" dirty="0" err="1" smtClean="0"/>
              <a:t>Dünger</a:t>
            </a:r>
            <a:r>
              <a:rPr lang="en-US" dirty="0" smtClean="0"/>
              <a:t>), </a:t>
            </a:r>
            <a:r>
              <a:rPr lang="en-US" dirty="0"/>
              <a:t>woodchips, seaweed, corn stalks and other wastes.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1330013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it works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de-CH" dirty="0" smtClean="0"/>
          </a:p>
          <a:p>
            <a:endParaRPr lang="de-CH" dirty="0"/>
          </a:p>
          <a:p>
            <a:endParaRPr lang="de-CH" dirty="0" smtClean="0"/>
          </a:p>
          <a:p>
            <a:r>
              <a:rPr lang="en-US" dirty="0" smtClean="0"/>
              <a:t>The process of generating energy is similar to a fossil fuel power station</a:t>
            </a:r>
          </a:p>
          <a:p>
            <a:r>
              <a:rPr lang="en-US" dirty="0" smtClean="0"/>
              <a:t>The burning of biofuels can be used to warm up our homes, or for car engines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780928"/>
            <a:ext cx="50482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354687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07294340"/>
              </p:ext>
            </p:extLst>
          </p:nvPr>
        </p:nvGraphicFramePr>
        <p:xfrm>
          <a:off x="1043608" y="1628800"/>
          <a:ext cx="7056784" cy="367390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528392"/>
                <a:gridCol w="3528392"/>
              </a:tblGrid>
              <a:tr h="17635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noProof="0" dirty="0" smtClean="0">
                          <a:effectLst/>
                        </a:rPr>
                        <a:t>Disadvantage </a:t>
                      </a:r>
                      <a:endParaRPr lang="en-US" sz="2400" noProof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24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Advantage</a:t>
                      </a:r>
                      <a:endParaRPr lang="de-CH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1764817">
                <a:tc>
                  <a:txBody>
                    <a:bodyPr/>
                    <a:lstStyle/>
                    <a:p>
                      <a:pPr marL="171450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de-CH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r>
                        <a:rPr lang="en-US" sz="1400" noProof="0" dirty="0" smtClean="0">
                          <a:solidFill>
                            <a:schemeClr val="tx1"/>
                          </a:solidFill>
                          <a:effectLst/>
                        </a:rPr>
                        <a:t>Collecting</a:t>
                      </a:r>
                      <a:r>
                        <a:rPr lang="en-US" sz="1400" baseline="0" noProof="0" dirty="0" smtClean="0">
                          <a:solidFill>
                            <a:schemeClr val="tx1"/>
                          </a:solidFill>
                          <a:effectLst/>
                        </a:rPr>
                        <a:t> the fuel can be difficult to reach a significant amount</a:t>
                      </a:r>
                    </a:p>
                    <a:p>
                      <a:pPr marL="171450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1400" baseline="0" noProof="0" dirty="0" smtClean="0">
                          <a:solidFill>
                            <a:schemeClr val="tx1"/>
                          </a:solidFill>
                          <a:effectLst/>
                        </a:rPr>
                        <a:t>It is </a:t>
                      </a:r>
                      <a:r>
                        <a:rPr lang="en-US" sz="1400" baseline="0" noProof="0" dirty="0" smtClean="0">
                          <a:solidFill>
                            <a:srgbClr val="FF0000"/>
                          </a:solidFill>
                          <a:effectLst/>
                        </a:rPr>
                        <a:t>harmful to the environment </a:t>
                      </a:r>
                      <a:r>
                        <a:rPr lang="en-US" sz="1400" baseline="0" noProof="0" dirty="0" smtClean="0">
                          <a:solidFill>
                            <a:schemeClr val="tx1"/>
                          </a:solidFill>
                          <a:effectLst/>
                        </a:rPr>
                        <a:t>because it leads to an enhanced greenhouse effect such as fossil fuels</a:t>
                      </a:r>
                    </a:p>
                    <a:p>
                      <a:pPr marL="171450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1400" baseline="0" noProof="0" dirty="0" smtClean="0">
                          <a:solidFill>
                            <a:schemeClr val="tx1"/>
                          </a:solidFill>
                          <a:effectLst/>
                        </a:rPr>
                        <a:t>Some of the waste products are seasonal</a:t>
                      </a:r>
                    </a:p>
                    <a:p>
                      <a:pPr marL="171450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endParaRPr lang="de-CH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1400" b="1" noProof="0" dirty="0" smtClean="0">
                          <a:effectLst/>
                        </a:rPr>
                        <a:t>Cheap</a:t>
                      </a:r>
                    </a:p>
                    <a:p>
                      <a:pPr marL="171450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1100" noProof="0" dirty="0" smtClean="0">
                          <a:effectLst/>
                        </a:rPr>
                        <a:t> </a:t>
                      </a:r>
                      <a:r>
                        <a:rPr lang="en-US" sz="1400" b="1" noProof="0" dirty="0" smtClean="0">
                          <a:effectLst/>
                        </a:rPr>
                        <a:t>Use</a:t>
                      </a:r>
                      <a:r>
                        <a:rPr lang="en-US" sz="1400" b="1" baseline="0" noProof="0" dirty="0" smtClean="0">
                          <a:effectLst/>
                        </a:rPr>
                        <a:t> of waste products &gt; ‘recycling’</a:t>
                      </a:r>
                    </a:p>
                    <a:p>
                      <a:pPr marL="171450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1400" b="1" baseline="0" noProof="0" dirty="0" smtClean="0">
                          <a:effectLst/>
                        </a:rPr>
                        <a:t>Renewable (there will always be waste around)</a:t>
                      </a:r>
                    </a:p>
                    <a:p>
                      <a:pPr marL="171450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1400" b="1" baseline="0" noProof="0" dirty="0" smtClean="0">
                          <a:effectLst/>
                        </a:rPr>
                        <a:t>It can decrease the demand for fossil fuels</a:t>
                      </a:r>
                    </a:p>
                    <a:p>
                      <a:pPr marL="171450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endParaRPr lang="de-CH" sz="1400" b="1" baseline="0" dirty="0" smtClean="0">
                        <a:effectLst/>
                      </a:endParaRPr>
                    </a:p>
                    <a:p>
                      <a:pPr marL="171450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endParaRPr lang="de-CH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299571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764704"/>
            <a:ext cx="7096634" cy="1405960"/>
          </a:xfrm>
        </p:spPr>
        <p:txBody>
          <a:bodyPr>
            <a:normAutofit fontScale="90000"/>
          </a:bodyPr>
          <a:lstStyle/>
          <a:p>
            <a:r>
              <a:rPr lang="de-CH" dirty="0" smtClean="0"/>
              <a:t/>
            </a:r>
            <a:br>
              <a:rPr lang="de-CH" dirty="0" smtClean="0"/>
            </a:br>
            <a:r>
              <a:rPr lang="de-CH" dirty="0"/>
              <a:t/>
            </a:r>
            <a:br>
              <a:rPr lang="de-CH" dirty="0"/>
            </a:br>
            <a:r>
              <a:rPr lang="de-CH" dirty="0" smtClean="0"/>
              <a:t/>
            </a:r>
            <a:br>
              <a:rPr lang="de-CH" dirty="0" smtClean="0"/>
            </a:br>
            <a:r>
              <a:rPr lang="de-CH" dirty="0" smtClean="0"/>
              <a:t>Task: G4P </a:t>
            </a:r>
            <a:r>
              <a:rPr lang="de-CH" dirty="0" smtClean="0">
                <a:sym typeface="Wingdings" pitchFamily="2" charset="2"/>
              </a:rPr>
              <a:t> </a:t>
            </a:r>
            <a:r>
              <a:rPr lang="de-CH" dirty="0" err="1" smtClean="0">
                <a:sym typeface="Wingdings" pitchFamily="2" charset="2"/>
              </a:rPr>
              <a:t>Biomass</a:t>
            </a:r>
            <a:r>
              <a:rPr lang="de-CH" dirty="0" smtClean="0">
                <a:sym typeface="Wingdings" pitchFamily="2" charset="2"/>
              </a:rPr>
              <a:t> </a:t>
            </a:r>
            <a:r>
              <a:rPr lang="de-CH" sz="2200" dirty="0" smtClean="0">
                <a:solidFill>
                  <a:schemeClr val="tx2">
                    <a:lumMod val="50000"/>
                    <a:lumOff val="50000"/>
                  </a:schemeClr>
                </a:solidFill>
                <a:sym typeface="Wingdings" pitchFamily="2" charset="2"/>
              </a:rPr>
              <a:t>[find out </a:t>
            </a:r>
            <a:r>
              <a:rPr lang="de-CH" sz="2200" dirty="0" err="1" smtClean="0">
                <a:solidFill>
                  <a:schemeClr val="tx2">
                    <a:lumMod val="50000"/>
                    <a:lumOff val="50000"/>
                  </a:schemeClr>
                </a:solidFill>
                <a:sym typeface="Wingdings" pitchFamily="2" charset="2"/>
              </a:rPr>
              <a:t>the</a:t>
            </a:r>
            <a:r>
              <a:rPr lang="de-CH" sz="2200" dirty="0" smtClean="0">
                <a:solidFill>
                  <a:schemeClr val="tx2">
                    <a:lumMod val="50000"/>
                    <a:lumOff val="50000"/>
                  </a:schemeClr>
                </a:solidFill>
                <a:sym typeface="Wingdings" pitchFamily="2" charset="2"/>
              </a:rPr>
              <a:t> </a:t>
            </a:r>
            <a:r>
              <a:rPr lang="de-CH" sz="2200" dirty="0" err="1" smtClean="0">
                <a:solidFill>
                  <a:schemeClr val="tx2">
                    <a:lumMod val="50000"/>
                    <a:lumOff val="50000"/>
                  </a:schemeClr>
                </a:solidFill>
                <a:sym typeface="Wingdings" pitchFamily="2" charset="2"/>
              </a:rPr>
              <a:t>number</a:t>
            </a:r>
            <a:r>
              <a:rPr lang="de-CH" sz="2200" dirty="0" smtClean="0">
                <a:solidFill>
                  <a:schemeClr val="tx2">
                    <a:lumMod val="50000"/>
                    <a:lumOff val="50000"/>
                  </a:schemeClr>
                </a:solidFill>
                <a:sym typeface="Wingdings" pitchFamily="2" charset="2"/>
              </a:rPr>
              <a:t> </a:t>
            </a:r>
            <a:r>
              <a:rPr lang="de-CH" sz="2200" dirty="0" err="1" smtClean="0">
                <a:solidFill>
                  <a:schemeClr val="tx2">
                    <a:lumMod val="50000"/>
                    <a:lumOff val="50000"/>
                  </a:schemeClr>
                </a:solidFill>
                <a:sym typeface="Wingdings" pitchFamily="2" charset="2"/>
              </a:rPr>
              <a:t>of</a:t>
            </a:r>
            <a:r>
              <a:rPr lang="de-CH" sz="2200" dirty="0" smtClean="0">
                <a:solidFill>
                  <a:schemeClr val="tx2">
                    <a:lumMod val="50000"/>
                    <a:lumOff val="50000"/>
                  </a:schemeClr>
                </a:solidFill>
                <a:sym typeface="Wingdings" pitchFamily="2" charset="2"/>
              </a:rPr>
              <a:t> </a:t>
            </a:r>
            <a:r>
              <a:rPr lang="de-CH" sz="2200" dirty="0" err="1" smtClean="0">
                <a:solidFill>
                  <a:schemeClr val="tx2">
                    <a:lumMod val="50000"/>
                    <a:lumOff val="50000"/>
                  </a:schemeClr>
                </a:solidFill>
                <a:sym typeface="Wingdings" pitchFamily="2" charset="2"/>
              </a:rPr>
              <a:t>trees</a:t>
            </a:r>
            <a:r>
              <a:rPr lang="de-CH" sz="2200" dirty="0" smtClean="0">
                <a:solidFill>
                  <a:schemeClr val="tx2">
                    <a:lumMod val="50000"/>
                    <a:lumOff val="50000"/>
                  </a:schemeClr>
                </a:solidFill>
                <a:sym typeface="Wingdings" pitchFamily="2" charset="2"/>
              </a:rPr>
              <a:t> in a 100</a:t>
            </a:r>
            <a:r>
              <a:rPr lang="en-US" sz="2200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m² area]</a:t>
            </a:r>
            <a:r>
              <a:rPr lang="en-US" sz="22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/>
            </a:r>
            <a:br>
              <a:rPr lang="en-US" sz="2200" dirty="0">
                <a:solidFill>
                  <a:schemeClr val="tx2">
                    <a:lumMod val="50000"/>
                    <a:lumOff val="50000"/>
                  </a:schemeClr>
                </a:solidFill>
              </a:rPr>
            </a:br>
            <a:endParaRPr lang="de-CH" sz="2200" dirty="0">
              <a:solidFill>
                <a:schemeClr val="tx2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2276872"/>
            <a:ext cx="5184576" cy="3888433"/>
          </a:xfrm>
        </p:spPr>
      </p:pic>
      <p:sp>
        <p:nvSpPr>
          <p:cNvPr id="5" name="Textfeld 4"/>
          <p:cNvSpPr txBox="1"/>
          <p:nvPr/>
        </p:nvSpPr>
        <p:spPr>
          <a:xfrm>
            <a:off x="6588224" y="2564904"/>
            <a:ext cx="172819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AutoNum type="arabicParenR"/>
            </a:pPr>
            <a:r>
              <a:rPr lang="en-US" sz="1200" dirty="0" smtClean="0"/>
              <a:t>Search a wood (in our case near the zoo in Zurich)</a:t>
            </a:r>
          </a:p>
          <a:p>
            <a:pPr marL="228600" indent="-228600">
              <a:buAutoNum type="arabicParenR"/>
            </a:pPr>
            <a:r>
              <a:rPr lang="en-US" sz="1200" dirty="0" smtClean="0"/>
              <a:t>Then we took a cord and measured 5m.</a:t>
            </a:r>
          </a:p>
          <a:p>
            <a:pPr marL="228600" indent="-228600">
              <a:buAutoNum type="arabicParenR"/>
            </a:pPr>
            <a:r>
              <a:rPr lang="en-US" sz="1200" dirty="0" smtClean="0"/>
              <a:t>With the cords we tagged a 25m² area and counted the trees within.</a:t>
            </a:r>
          </a:p>
          <a:p>
            <a:pPr marL="228600" indent="-228600">
              <a:buAutoNum type="arabicParenR"/>
            </a:pPr>
            <a:r>
              <a:rPr lang="en-US" sz="1200" dirty="0" smtClean="0"/>
              <a:t>The number of trees in the 25m² area x 4 = number of trees in 100m²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9021706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883215"/>
            <a:ext cx="1016383" cy="9494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998" y="3856020"/>
            <a:ext cx="1052692" cy="9833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043608" y="1196752"/>
            <a:ext cx="6777201" cy="4635877"/>
          </a:xfrm>
        </p:spPr>
        <p:txBody>
          <a:bodyPr/>
          <a:lstStyle/>
          <a:p>
            <a:r>
              <a:rPr lang="de-CH" dirty="0" err="1" smtClean="0">
                <a:sym typeface="Wingdings" pitchFamily="2" charset="2"/>
              </a:rPr>
              <a:t>We</a:t>
            </a:r>
            <a:r>
              <a:rPr lang="de-CH" dirty="0" smtClean="0">
                <a:sym typeface="Wingdings" pitchFamily="2" charset="2"/>
              </a:rPr>
              <a:t> </a:t>
            </a:r>
            <a:r>
              <a:rPr lang="de-CH" dirty="0" err="1" smtClean="0">
                <a:sym typeface="Wingdings" pitchFamily="2" charset="2"/>
              </a:rPr>
              <a:t>counted</a:t>
            </a:r>
            <a:r>
              <a:rPr lang="de-CH" dirty="0" smtClean="0">
                <a:sym typeface="Wingdings" pitchFamily="2" charset="2"/>
              </a:rPr>
              <a:t>  </a:t>
            </a:r>
            <a:r>
              <a:rPr lang="de-CH" b="1" dirty="0" smtClean="0">
                <a:sym typeface="Wingdings" pitchFamily="2" charset="2"/>
              </a:rPr>
              <a:t>2 </a:t>
            </a:r>
            <a:r>
              <a:rPr lang="de-CH" b="1" dirty="0" err="1" smtClean="0">
                <a:sym typeface="Wingdings" pitchFamily="2" charset="2"/>
              </a:rPr>
              <a:t>trees</a:t>
            </a:r>
            <a:r>
              <a:rPr lang="de-CH" b="1" dirty="0" smtClean="0">
                <a:sym typeface="Wingdings" pitchFamily="2" charset="2"/>
              </a:rPr>
              <a:t> in </a:t>
            </a:r>
            <a:r>
              <a:rPr lang="en-US" b="1" dirty="0"/>
              <a:t>25 </a:t>
            </a:r>
            <a:r>
              <a:rPr lang="en-US" b="1" dirty="0" smtClean="0"/>
              <a:t>m²</a:t>
            </a:r>
          </a:p>
          <a:p>
            <a:r>
              <a:rPr lang="en-US" dirty="0" smtClean="0"/>
              <a:t>How many trees in 100m² ?</a:t>
            </a:r>
          </a:p>
          <a:p>
            <a:pPr marL="68580" indent="0">
              <a:buNone/>
            </a:pPr>
            <a:r>
              <a:rPr lang="en-US" dirty="0" smtClean="0">
                <a:sym typeface="Wingdings" pitchFamily="2" charset="2"/>
              </a:rPr>
              <a:t> 4x2 = 8. Therefore is the estimated number of trees in an 100</a:t>
            </a:r>
            <a:r>
              <a:rPr lang="en-US" dirty="0" smtClean="0"/>
              <a:t>m² area about 8.</a:t>
            </a:r>
            <a:endParaRPr lang="en-US" dirty="0"/>
          </a:p>
          <a:p>
            <a:pPr marL="68580" indent="0">
              <a:buNone/>
            </a:pPr>
            <a:endParaRPr lang="en-US" dirty="0"/>
          </a:p>
          <a:p>
            <a:pPr marL="68580" indent="0">
              <a:buNone/>
            </a:pPr>
            <a:endParaRPr lang="de-CH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3856020"/>
            <a:ext cx="1152128" cy="10762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8063" y="3856020"/>
            <a:ext cx="1152129" cy="1076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900191"/>
            <a:ext cx="1145630" cy="10701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237" y="5322262"/>
            <a:ext cx="951452" cy="8887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5262166"/>
            <a:ext cx="1080120" cy="10089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5240" y="5278479"/>
            <a:ext cx="1164952" cy="1088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3862" y="5416396"/>
            <a:ext cx="1011362" cy="9447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5291394"/>
            <a:ext cx="1089867" cy="10180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feld 3"/>
          <p:cNvSpPr txBox="1"/>
          <p:nvPr/>
        </p:nvSpPr>
        <p:spPr>
          <a:xfrm>
            <a:off x="5933654" y="4347696"/>
            <a:ext cx="20947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CH" dirty="0" smtClean="0"/>
          </a:p>
          <a:p>
            <a:endParaRPr lang="de-CH" dirty="0"/>
          </a:p>
          <a:p>
            <a:r>
              <a:rPr lang="de-CH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= in 100</a:t>
            </a:r>
            <a:r>
              <a:rPr lang="en-US" dirty="0"/>
              <a:t>m²</a:t>
            </a:r>
            <a:r>
              <a:rPr lang="de-CH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endParaRPr lang="de-CH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00466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G4P </a:t>
            </a:r>
            <a:r>
              <a:rPr lang="en-US" dirty="0" smtClean="0">
                <a:sym typeface="Wingdings"/>
              </a:rPr>
              <a:t> </a:t>
            </a:r>
            <a:r>
              <a:rPr lang="en-US" sz="2000" dirty="0" smtClean="0">
                <a:solidFill>
                  <a:schemeClr val="tx2">
                    <a:lumMod val="25000"/>
                    <a:lumOff val="75000"/>
                  </a:schemeClr>
                </a:solidFill>
                <a:sym typeface="Wingdings"/>
              </a:rPr>
              <a:t>[How to estimate the tree size]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1988840"/>
            <a:ext cx="6444208" cy="4654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84754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1124744"/>
            <a:ext cx="6921217" cy="4707885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Height of one tree: 48.6 m Circumference: 1.9 m </a:t>
            </a:r>
          </a:p>
          <a:p>
            <a:r>
              <a:rPr lang="en-US" dirty="0"/>
              <a:t>r= C/2π r= 0.302394 m (0.3m) </a:t>
            </a:r>
          </a:p>
          <a:p>
            <a:r>
              <a:rPr lang="en-US" dirty="0"/>
              <a:t>V= πr2*h V=π*(0.3)2*48.6 </a:t>
            </a:r>
          </a:p>
          <a:p>
            <a:r>
              <a:rPr lang="en-US" dirty="0"/>
              <a:t>V=13.96 m3 (14m3) </a:t>
            </a:r>
          </a:p>
          <a:p>
            <a:r>
              <a:rPr lang="en-US" dirty="0"/>
              <a:t>Volume of 1 tree : 13.96 m3 </a:t>
            </a:r>
          </a:p>
          <a:p>
            <a:r>
              <a:rPr lang="en-US" dirty="0"/>
              <a:t>We have counted on 25 m2 in the forest 4 trees. </a:t>
            </a:r>
          </a:p>
          <a:p>
            <a:r>
              <a:rPr lang="en-US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The volume of trees in 100 m2 </a:t>
            </a:r>
            <a:r>
              <a:rPr lang="en-US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is = 4</a:t>
            </a:r>
            <a:r>
              <a:rPr lang="en-US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*13.96*4=223.36 m3 </a:t>
            </a:r>
          </a:p>
          <a:p>
            <a:r>
              <a:rPr lang="en-US" dirty="0"/>
              <a:t>We know from the internet the density of a pine </a:t>
            </a:r>
            <a:r>
              <a:rPr lang="en-US" dirty="0" err="1"/>
              <a:t>wich</a:t>
            </a:r>
            <a:r>
              <a:rPr lang="en-US" dirty="0"/>
              <a:t> is =560 kg/m3 </a:t>
            </a:r>
          </a:p>
          <a:p>
            <a:r>
              <a:rPr lang="en-US" dirty="0"/>
              <a:t>223.36 m3= 560 kg/ m3 I *560 </a:t>
            </a:r>
          </a:p>
          <a:p>
            <a:r>
              <a:rPr lang="en-US" dirty="0"/>
              <a:t>125081.6 kg in 100 m2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59087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G4P </a:t>
            </a:r>
            <a:r>
              <a:rPr lang="en-US" dirty="0" smtClean="0">
                <a:solidFill>
                  <a:schemeClr val="tx2">
                    <a:lumMod val="25000"/>
                    <a:lumOff val="75000"/>
                  </a:schemeClr>
                </a:solidFill>
                <a:sym typeface="Wingdings"/>
              </a:rPr>
              <a:t>[</a:t>
            </a:r>
            <a:r>
              <a:rPr lang="en-US" sz="2200" dirty="0" smtClean="0">
                <a:solidFill>
                  <a:schemeClr val="tx2">
                    <a:lumMod val="25000"/>
                    <a:lumOff val="75000"/>
                  </a:schemeClr>
                </a:solidFill>
                <a:sym typeface="Wingdings"/>
              </a:rPr>
              <a:t>How much energy is in 10g of pine wood?</a:t>
            </a:r>
            <a:r>
              <a:rPr lang="en-US" dirty="0" smtClean="0">
                <a:solidFill>
                  <a:schemeClr val="tx2">
                    <a:lumMod val="25000"/>
                    <a:lumOff val="75000"/>
                  </a:schemeClr>
                </a:solidFill>
                <a:sym typeface="Wingdings"/>
              </a:rPr>
              <a:t>]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68580" indent="0">
              <a:buNone/>
            </a:pPr>
            <a:r>
              <a:rPr lang="en-US" dirty="0" smtClean="0"/>
              <a:t>We collected ca. 10 g of pine wood in the forest </a:t>
            </a:r>
          </a:p>
          <a:p>
            <a:pPr>
              <a:buFontTx/>
              <a:buChar char="-"/>
            </a:pPr>
            <a:r>
              <a:rPr lang="en-US" dirty="0" smtClean="0"/>
              <a:t>Process of measurements:</a:t>
            </a:r>
            <a:endParaRPr lang="en-US" dirty="0"/>
          </a:p>
          <a:p>
            <a:pPr>
              <a:buFontTx/>
              <a:buChar char="-"/>
            </a:pPr>
            <a:r>
              <a:rPr lang="en-US" dirty="0" smtClean="0"/>
              <a:t>Break the wood into 3 parts &amp; weigh it with a scale.</a:t>
            </a:r>
          </a:p>
          <a:p>
            <a:pPr>
              <a:buFontTx/>
              <a:buChar char="-"/>
            </a:pPr>
            <a:r>
              <a:rPr lang="en-US" dirty="0" smtClean="0"/>
              <a:t>Create a little “fireplace” with stones &amp; put the wood in the middle one after the other. </a:t>
            </a:r>
            <a:endParaRPr lang="en-US" dirty="0"/>
          </a:p>
          <a:p>
            <a:pPr>
              <a:buFontTx/>
              <a:buChar char="-"/>
            </a:pPr>
            <a:r>
              <a:rPr lang="en-US" dirty="0" smtClean="0"/>
              <a:t>Put a beaker with 60ml of water on it and burn the wood.</a:t>
            </a:r>
          </a:p>
          <a:p>
            <a:pPr>
              <a:buFontTx/>
              <a:buChar char="-"/>
            </a:pPr>
            <a:r>
              <a:rPr lang="en-US" dirty="0" smtClean="0"/>
              <a:t>With a thermometer we can check the water temperature</a:t>
            </a:r>
          </a:p>
        </p:txBody>
      </p:sp>
    </p:spTree>
    <p:extLst>
      <p:ext uri="{BB962C8B-B14F-4D97-AF65-F5344CB8AC3E}">
        <p14:creationId xmlns:p14="http://schemas.microsoft.com/office/powerpoint/2010/main" val="55052637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Ganymed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63</TotalTime>
  <Words>528</Words>
  <Application>Microsoft Macintosh PowerPoint</Application>
  <PresentationFormat>On-screen Show (4:3)</PresentationFormat>
  <Paragraphs>64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Austin</vt:lpstr>
      <vt:lpstr>Group 4 Project – Biomass</vt:lpstr>
      <vt:lpstr>Biomass as energy source</vt:lpstr>
      <vt:lpstr>How it works</vt:lpstr>
      <vt:lpstr>PowerPoint Presentation</vt:lpstr>
      <vt:lpstr>   Task: G4P  Biomass [find out the number of trees in a 100m² area] </vt:lpstr>
      <vt:lpstr>PowerPoint Presentation</vt:lpstr>
      <vt:lpstr>G4P  [How to estimate the tree size]</vt:lpstr>
      <vt:lpstr>PowerPoint Presentation</vt:lpstr>
      <vt:lpstr>G4P [How much energy is in 10g of pine wood?]</vt:lpstr>
      <vt:lpstr>Outcome </vt:lpstr>
      <vt:lpstr>Thanks for your attention</vt:lpstr>
      <vt:lpstr>List of references</vt:lpstr>
      <vt:lpstr>Do you want to watch a YouTube video? 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Group 4 Project – Biomass</dc:title>
  <dc:creator>studjuve</dc:creator>
  <cp:lastModifiedBy>Anna Henkel</cp:lastModifiedBy>
  <cp:revision>16</cp:revision>
  <dcterms:created xsi:type="dcterms:W3CDTF">2011-10-06T09:13:12Z</dcterms:created>
  <dcterms:modified xsi:type="dcterms:W3CDTF">2011-10-07T07:03:19Z</dcterms:modified>
</cp:coreProperties>
</file>